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ichele metivi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1-01T14:08:10.551">
    <p:pos x="84" y="1049"/>
    <p:text>S'engager c'est forcément vérifier !!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8c4aee59f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298c4aee59f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8c4aee59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98c4aee59f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999073a2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2999073a25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999073a25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2999073a25e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999073a25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2999073a25e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999073a25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2999073a25e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f3bc4f61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9f3bc4f6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f3bc4f61f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9f3bc4f61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9f3bc4f61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9f3bc4f6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9f3bc4f61f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9f3bc4f61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95c8d05c4a_0_1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295c8d05c4a_0_10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bg>
      <p:bgPr>
        <a:gradFill>
          <a:gsLst>
            <a:gs pos="0">
              <a:srgbClr val="DFE9FB"/>
            </a:gs>
            <a:gs pos="88000">
              <a:srgbClr val="C9DAF8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noramique avec légende">
  <p:cSld name="Image panoramique avec légen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6" name="Google Shape;9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7" name="Google Shape;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"/>
          <p:cNvSpPr txBox="1"/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1"/>
          <p:cNvSpPr/>
          <p:nvPr>
            <p:ph idx="2" type="pic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</p:sp>
      <p:sp>
        <p:nvSpPr>
          <p:cNvPr id="102" name="Google Shape;102;p11"/>
          <p:cNvSpPr txBox="1"/>
          <p:nvPr>
            <p:ph idx="1" type="body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1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2" type="sldNum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légende">
  <p:cSld name="Titre et légen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7" name="Google Shape;10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8" name="Google Shape;1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2"/>
          <p:cNvSpPr txBox="1"/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2"/>
          <p:cNvSpPr txBox="1"/>
          <p:nvPr>
            <p:ph idx="1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3" name="Google Shape;113;p1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2"/>
          <p:cNvSpPr txBox="1"/>
          <p:nvPr>
            <p:ph idx="12" type="sldNum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avec légende">
  <p:cSld name="Citation avec légend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7" name="Google Shape;11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8" name="Google Shape;1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"/>
          <p:cNvSpPr txBox="1"/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1" type="body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3" name="Google Shape;123;p13"/>
          <p:cNvSpPr txBox="1"/>
          <p:nvPr>
            <p:ph idx="2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4" name="Google Shape;124;p1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fr-FR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fr-FR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e nom">
  <p:cSld name="Carte nom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0" name="Google Shape;13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1" name="Google Shape;1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4"/>
          <p:cNvSpPr txBox="1"/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6" name="Google Shape;136;p1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 colonnes">
  <p:cSld name="3 colonne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0" name="Google Shape;14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1" name="Google Shape;14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 txBox="1"/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5"/>
          <p:cNvSpPr txBox="1"/>
          <p:nvPr>
            <p:ph idx="1" type="body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15"/>
          <p:cNvSpPr txBox="1"/>
          <p:nvPr>
            <p:ph idx="2" type="body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7" name="Google Shape;147;p15"/>
          <p:cNvSpPr txBox="1"/>
          <p:nvPr>
            <p:ph idx="3" type="body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15"/>
          <p:cNvSpPr txBox="1"/>
          <p:nvPr>
            <p:ph idx="4" type="body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9" name="Google Shape;149;p15"/>
          <p:cNvSpPr txBox="1"/>
          <p:nvPr>
            <p:ph idx="5" type="body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0" name="Google Shape;150;p15"/>
          <p:cNvSpPr txBox="1"/>
          <p:nvPr>
            <p:ph idx="6" type="body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1" name="Google Shape;151;p1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 colonnes d’image">
  <p:cSld name="3 colonnes d’imag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55" name="Google Shape;15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56" name="Google Shape;1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 txBox="1"/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1" name="Google Shape;161;p16"/>
          <p:cNvSpPr/>
          <p:nvPr>
            <p:ph idx="2" type="pic"/>
          </p:nvPr>
        </p:nvSpPr>
        <p:spPr>
          <a:xfrm>
            <a:off x="680318" y="2336873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62" name="Google Shape;162;p16"/>
          <p:cNvSpPr txBox="1"/>
          <p:nvPr>
            <p:ph idx="3" type="body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3" name="Google Shape;163;p16"/>
          <p:cNvSpPr txBox="1"/>
          <p:nvPr>
            <p:ph idx="4" type="body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4" name="Google Shape;164;p16"/>
          <p:cNvSpPr/>
          <p:nvPr>
            <p:ph idx="5" type="pic"/>
          </p:nvPr>
        </p:nvSpPr>
        <p:spPr>
          <a:xfrm>
            <a:off x="3945470" y="2336873"/>
            <a:ext cx="3063240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65" name="Google Shape;165;p16"/>
          <p:cNvSpPr txBox="1"/>
          <p:nvPr>
            <p:ph idx="6" type="body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6" name="Google Shape;166;p16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7" name="Google Shape;167;p16"/>
          <p:cNvSpPr/>
          <p:nvPr>
            <p:ph idx="8" type="pic"/>
          </p:nvPr>
        </p:nvSpPr>
        <p:spPr>
          <a:xfrm>
            <a:off x="7230677" y="2336873"/>
            <a:ext cx="30635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68" name="Google Shape;168;p16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9" name="Google Shape;169;p1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73" name="Google Shape;17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74" name="Google Shape;1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1" type="body"/>
          </p:nvPr>
        </p:nvSpPr>
        <p:spPr>
          <a:xfrm rot="5400000">
            <a:off x="3687594" y="-670400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1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 txBox="1"/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1" type="body"/>
          </p:nvPr>
        </p:nvSpPr>
        <p:spPr>
          <a:xfrm rot="5400000">
            <a:off x="2452030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10" type="dt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8"/>
          <p:cNvSpPr txBox="1"/>
          <p:nvPr>
            <p:ph idx="11" type="ftr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8"/>
          <p:cNvSpPr txBox="1"/>
          <p:nvPr>
            <p:ph idx="12" type="sldNum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2" name="Google Shape;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2" name="Google Shape;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1" name="Google Shape;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2" name="Google Shape;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2" name="Google Shape;5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3" type="body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7"/>
          <p:cNvSpPr txBox="1"/>
          <p:nvPr>
            <p:ph idx="4" type="body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6" name="Google Shape;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74" name="Google Shape;7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75" name="Google Shape;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 txBox="1"/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" type="body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2" type="body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85" name="Google Shape;8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86" name="Google Shape;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0"/>
          <p:cNvSpPr txBox="1"/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/>
          <p:nvPr>
            <p:ph idx="2" type="pic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</p:sp>
      <p:sp>
        <p:nvSpPr>
          <p:cNvPr id="91" name="Google Shape;91;p10"/>
          <p:cNvSpPr txBox="1"/>
          <p:nvPr>
            <p:ph idx="1" type="body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10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88000">
              <a:srgbClr val="C9DAF8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6" name="Google Shape;6;p1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dfgsm@univ-brest.fr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Relationship Id="rId5" Type="http://schemas.openxmlformats.org/officeDocument/2006/relationships/image" Target="../media/image3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Relationship Id="rId5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g"/><Relationship Id="rId4" Type="http://schemas.openxmlformats.org/officeDocument/2006/relationships/image" Target="../media/image19.jpg"/><Relationship Id="rId5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Relationship Id="rId5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dfgsm@univ-brest.fr" TargetMode="External"/><Relationship Id="rId4" Type="http://schemas.openxmlformats.org/officeDocument/2006/relationships/image" Target="../media/image19.jpg"/><Relationship Id="rId5" Type="http://schemas.openxmlformats.org/officeDocument/2006/relationships/image" Target="../media/image18.png"/><Relationship Id="rId6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Relationship Id="rId4" Type="http://schemas.openxmlformats.org/officeDocument/2006/relationships/image" Target="../media/image19.jp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/>
          <p:nvPr>
            <p:ph type="ctrTitle"/>
          </p:nvPr>
        </p:nvSpPr>
        <p:spPr>
          <a:xfrm>
            <a:off x="-371153" y="1970484"/>
            <a:ext cx="81441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fr-FR">
                <a:solidFill>
                  <a:srgbClr val="002060"/>
                </a:solidFill>
              </a:rPr>
              <a:t>Mobilités 2023/2024</a:t>
            </a:r>
            <a:endParaRPr b="1">
              <a:solidFill>
                <a:srgbClr val="002060"/>
              </a:solidFill>
            </a:endParaRPr>
          </a:p>
        </p:txBody>
      </p:sp>
      <p:pic>
        <p:nvPicPr>
          <p:cNvPr descr="https://www.univ-brest.fr/sites/nouveau.univ-brest.fr/files/2023-05/logo-ubo-faculte-medecine_0.png" id="195" name="Google Shape;1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0999" y="76202"/>
            <a:ext cx="6096000" cy="152401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/>
          <p:nvPr>
            <p:ph idx="1" type="subTitle"/>
          </p:nvPr>
        </p:nvSpPr>
        <p:spPr>
          <a:xfrm>
            <a:off x="-294953" y="3485214"/>
            <a:ext cx="8144100" cy="11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i="1" lang="fr-FR" sz="3500">
                <a:solidFill>
                  <a:srgbClr val="002060"/>
                </a:solidFill>
              </a:rPr>
              <a:t>Journée d’i</a:t>
            </a:r>
            <a:r>
              <a:rPr b="1" i="1" lang="fr-FR" sz="3500">
                <a:solidFill>
                  <a:srgbClr val="002060"/>
                </a:solidFill>
              </a:rPr>
              <a:t>nformations</a:t>
            </a:r>
            <a:endParaRPr b="1" i="1" sz="2300"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i="1" lang="fr-FR" sz="3500">
                <a:solidFill>
                  <a:srgbClr val="002060"/>
                </a:solidFill>
              </a:rPr>
              <a:t>Mercredi 15 novembre 2023</a:t>
            </a:r>
            <a:endParaRPr b="1" i="1" sz="3500">
              <a:solidFill>
                <a:srgbClr val="002060"/>
              </a:solidFill>
            </a:endParaRPr>
          </a:p>
        </p:txBody>
      </p:sp>
      <p:pic>
        <p:nvPicPr>
          <p:cNvPr id="197" name="Google Shape;1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3800" y="1222200"/>
            <a:ext cx="4440775" cy="40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/>
          <p:nvPr/>
        </p:nvSpPr>
        <p:spPr>
          <a:xfrm>
            <a:off x="582706" y="793830"/>
            <a:ext cx="745543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Départs Stages été en DFASM</a:t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s://www.univ-brest.fr/sites/nouveau.univ-brest.fr/files/2023-05/logo-ubo-faculte-medecine_0.png" id="282" name="Google Shape;28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8"/>
          <p:cNvSpPr txBox="1"/>
          <p:nvPr/>
        </p:nvSpPr>
        <p:spPr>
          <a:xfrm>
            <a:off x="605126" y="1819825"/>
            <a:ext cx="101568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Mobilités au stage 6 pour les DFASM1 et 2 </a:t>
            </a:r>
            <a:endParaRPr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rebuchet MS"/>
              <a:buChar char="-"/>
            </a:pPr>
            <a:r>
              <a:rPr lang="fr-FR" sz="2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Vietnam (Haiphong) : 6 places</a:t>
            </a:r>
            <a:endParaRPr sz="2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rebuchet MS"/>
              <a:buChar char="-"/>
            </a:pPr>
            <a:r>
              <a:rPr lang="fr-FR" sz="2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Maroc (Agadir) : 4 places</a:t>
            </a:r>
            <a:endParaRPr sz="2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rebuchet MS"/>
              <a:buChar char="-"/>
            </a:pPr>
            <a:r>
              <a:rPr lang="fr-FR" sz="2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DROM-COM : sur la base de sollicitations individuelles </a:t>
            </a:r>
            <a:endParaRPr sz="2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Mobilités au stage 4 pour les DFASM3</a:t>
            </a:r>
            <a:endParaRPr b="1" sz="2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rebuchet MS"/>
              <a:buChar char="-"/>
            </a:pPr>
            <a:r>
              <a:rPr lang="fr-FR" sz="2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DROM-COM : sur la base de sollicitations individuelles</a:t>
            </a:r>
            <a:endParaRPr sz="2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4" name="Google Shape;2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01632" y="1819825"/>
            <a:ext cx="2074318" cy="34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/>
          <p:nvPr/>
        </p:nvSpPr>
        <p:spPr>
          <a:xfrm>
            <a:off x="582706" y="565230"/>
            <a:ext cx="9562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Modalités de sélection des étudiants </a:t>
            </a:r>
            <a:endParaRPr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658901" y="2031725"/>
            <a:ext cx="970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Pré-requis  : être étudiant en DFASM</a:t>
            </a:r>
            <a:endParaRPr sz="1500">
              <a:solidFill>
                <a:srgbClr val="1155CC"/>
              </a:solidFill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277906" y="2600848"/>
            <a:ext cx="11609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Déposer dossier AVANT le 19 janvier 2024 sous format numérique à l’adresse suivante : relations-internationales.medecine@univ-brest.fr</a:t>
            </a:r>
            <a:endParaRPr>
              <a:solidFill>
                <a:srgbClr val="002060"/>
              </a:solidFill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b="0" i="0" lang="fr-FR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Lettre de motivation (cohérence du projet de </a:t>
            </a:r>
            <a:r>
              <a:rPr lang="fr-FR" sz="1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stage, etc.</a:t>
            </a:r>
            <a:r>
              <a:rPr b="0" i="0" lang="fr-FR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b="0" i="0" sz="18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b="0" i="0" lang="fr-FR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CV </a:t>
            </a:r>
            <a:endParaRPr>
              <a:solidFill>
                <a:srgbClr val="002060"/>
              </a:solidFill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b="0" i="0" lang="fr-FR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Niveau de maîtrise de la langue anglaise </a:t>
            </a:r>
            <a:endParaRPr>
              <a:solidFill>
                <a:srgbClr val="002060"/>
              </a:solidFill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b="0" i="0" lang="fr-FR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Feuille de renseignement pour définir 3 choix de destination  avec ordre de priorité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92" name="Google Shape;292;p29"/>
          <p:cNvSpPr txBox="1"/>
          <p:nvPr/>
        </p:nvSpPr>
        <p:spPr>
          <a:xfrm>
            <a:off x="277900" y="5386875"/>
            <a:ext cx="1191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Sélection sur dossier par </a:t>
            </a: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le jury composé de 3 membres de la commission RI.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93" name="Google Shape;293;p29"/>
          <p:cNvSpPr txBox="1"/>
          <p:nvPr/>
        </p:nvSpPr>
        <p:spPr>
          <a:xfrm>
            <a:off x="277900" y="4594100"/>
            <a:ext cx="1191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Contacts avec étudiants ayant déjà réalisé un stage d’été</a:t>
            </a:r>
            <a:endParaRPr sz="1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4" name="Google Shape;2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731" y="316175"/>
            <a:ext cx="1369469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univ-brest.fr/sites/nouveau.univ-brest.fr/files/2023-05/logo-ubo-faculte-medecine_0.png" id="295" name="Google Shape;29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/>
          <p:nvPr/>
        </p:nvSpPr>
        <p:spPr>
          <a:xfrm>
            <a:off x="582706" y="641430"/>
            <a:ext cx="9562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Modalités de sélection des étudiants </a:t>
            </a:r>
            <a:endParaRPr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206200" y="2498750"/>
            <a:ext cx="117459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Sélection des candidatures et des destinations par la commission RI au mois de février 2024.</a:t>
            </a:r>
            <a:endParaRPr>
              <a:solidFill>
                <a:srgbClr val="1155C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Diffusion des résultats de sélection au mois de mars 2024 </a:t>
            </a:r>
            <a:endParaRPr b="1" sz="2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Préparation des démarches administratives à partir du mois de mars 2024.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descr="https://www.univ-brest.fr/sites/nouveau.univ-brest.fr/files/2023-05/logo-ubo-faculte-medecine_0.png" id="302" name="Google Shape;30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2075" y="4830700"/>
            <a:ext cx="1854211" cy="18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 txBox="1"/>
          <p:nvPr/>
        </p:nvSpPr>
        <p:spPr>
          <a:xfrm>
            <a:off x="582706" y="565230"/>
            <a:ext cx="8865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Avant Départ en stage d’été</a:t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9" name="Google Shape;309;p31"/>
          <p:cNvSpPr txBox="1"/>
          <p:nvPr/>
        </p:nvSpPr>
        <p:spPr>
          <a:xfrm>
            <a:off x="189368" y="1376010"/>
            <a:ext cx="11634000" cy="4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❑"/>
            </a:pP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Contacts à prendre avec le bureau en charge des stages : M. CARLES - stage.dfasm@univ-brest.fr</a:t>
            </a:r>
            <a:endParaRPr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❑"/>
            </a:pP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Rechercher et obtenir l’accord d’un maître de stage pour les stages en DROM-COM</a:t>
            </a:r>
            <a:endParaRPr sz="1600"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600">
              <a:solidFill>
                <a:srgbClr val="002060"/>
              </a:solidFill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❑"/>
            </a:pP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Formaliser une convention de stage via l’application P-Stage. Pour les stages au Vietnam, une convention </a:t>
            </a:r>
            <a:r>
              <a:rPr i="1"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sui generis</a:t>
            </a: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complémentaire sera nécessaire. </a:t>
            </a:r>
            <a:endParaRPr sz="1600">
              <a:solidFill>
                <a:srgbClr val="002060"/>
              </a:solidFill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❑"/>
            </a:pP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Voir les modalités éventuelles de financement :</a:t>
            </a:r>
            <a:endParaRPr sz="1600">
              <a:solidFill>
                <a:srgbClr val="002060"/>
              </a:solidFill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rebuchet MS"/>
              <a:buChar char="-"/>
            </a:pPr>
            <a:r>
              <a:rPr lang="fr-FR"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bourse facultaire</a:t>
            </a:r>
            <a:endParaRPr sz="1600">
              <a:solidFill>
                <a:srgbClr val="002060"/>
              </a:solidFill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rebuchet MS"/>
              <a:buChar char="-"/>
            </a:pPr>
            <a:r>
              <a:rPr lang="fr-FR"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recherche éventuelle d’autres financements : départements, mairies, etc.(sous conditions de ressources le plus souvent).</a:t>
            </a:r>
            <a:endParaRPr sz="1600">
              <a:solidFill>
                <a:srgbClr val="002060"/>
              </a:solidFill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❑"/>
            </a:pPr>
            <a:r>
              <a:rPr lang="fr-FR"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Création / Renouvellement du passeport - dépôt d’une demande de visa pour le Vietnam. </a:t>
            </a:r>
            <a:endParaRPr sz="1600">
              <a:solidFill>
                <a:srgbClr val="002060"/>
              </a:solidFill>
            </a:endParaRPr>
          </a:p>
        </p:txBody>
      </p:sp>
      <p:pic>
        <p:nvPicPr>
          <p:cNvPr descr="https://www.univ-brest.fr/sites/nouveau.univ-brest.fr/files/2023-05/logo-ubo-faculte-medecine_0.png" id="310" name="Google Shape;31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8400" y="3499525"/>
            <a:ext cx="1892175" cy="133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/>
          <p:nvPr/>
        </p:nvSpPr>
        <p:spPr>
          <a:xfrm>
            <a:off x="582706" y="793830"/>
            <a:ext cx="978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Pendant le stage d’été</a:t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279016" y="2142492"/>
            <a:ext cx="11634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Validation du stage selon les MCC de DFASM de la Faculté de Médecine Brest</a:t>
            </a:r>
            <a:endParaRPr b="1" sz="2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Si non validation du </a:t>
            </a:r>
            <a:r>
              <a:rPr lang="fr-FR"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stage</a:t>
            </a:r>
            <a:r>
              <a:rPr b="0" i="0" lang="fr-FR" sz="20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=&gt; redoublement.</a:t>
            </a:r>
            <a:endParaRPr>
              <a:solidFill>
                <a:srgbClr val="002060"/>
              </a:solidFill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Contacts possibles tout au long du stage </a:t>
            </a:r>
            <a:r>
              <a:rPr lang="fr-FR" sz="20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avec le responsable du DFASM et/ou la scolarité et/ou la CARE et/ou la DEVE pour toutes questions (difficultés, etc.).</a:t>
            </a:r>
            <a:endParaRPr sz="1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8" name="Google Shape;3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731" y="316175"/>
            <a:ext cx="1369469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univ-brest.fr/sites/nouveau.univ-brest.fr/files/2023-05/logo-ubo-faculte-medecine_0.png" id="319" name="Google Shape;31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09524" y="2610175"/>
            <a:ext cx="1602275" cy="1637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/>
          <p:nvPr/>
        </p:nvSpPr>
        <p:spPr>
          <a:xfrm>
            <a:off x="177685" y="771005"/>
            <a:ext cx="10280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Au retour du stage d’été</a:t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6" name="Google Shape;326;p33"/>
          <p:cNvSpPr txBox="1"/>
          <p:nvPr/>
        </p:nvSpPr>
        <p:spPr>
          <a:xfrm>
            <a:off x="279016" y="2142492"/>
            <a:ext cx="116340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Trebuchet MS"/>
              <a:buChar char="❏"/>
            </a:pPr>
            <a:r>
              <a:rPr lang="fr-FR" sz="25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Remettre au plus vite attestation de validation du stage à la scolarité du DFASM (</a:t>
            </a:r>
            <a:r>
              <a:rPr b="1" lang="fr-FR" sz="25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stage.dfasm</a:t>
            </a:r>
            <a:r>
              <a:rPr b="1" lang="fr-FR" sz="2500">
                <a:solidFill>
                  <a:srgbClr val="0020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@univ-brest.fr</a:t>
            </a:r>
            <a:r>
              <a:rPr b="1" lang="fr-FR" sz="25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fr-FR" sz="25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et au secrétariat de la commission relations internationales </a:t>
            </a:r>
            <a:r>
              <a:rPr b="1" lang="fr-FR" sz="25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(relations-internationales.medecine@univ-brest.fr)</a:t>
            </a:r>
            <a:endParaRPr b="1" sz="25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Trebuchet MS"/>
              <a:buChar char="❏"/>
            </a:pPr>
            <a:r>
              <a:rPr b="0" i="0" lang="fr-FR" sz="25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Avis de la commission RI.</a:t>
            </a:r>
            <a:endParaRPr b="0" i="0" sz="25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Trebuchet MS"/>
              <a:buChar char="❏"/>
            </a:pPr>
            <a:r>
              <a:rPr b="0" i="0" lang="fr-FR" sz="25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Validation finale d</a:t>
            </a:r>
            <a:r>
              <a:rPr lang="fr-FR" sz="25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u stage </a:t>
            </a:r>
            <a:r>
              <a:rPr b="0" i="0" lang="fr-FR" sz="25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par le jury du </a:t>
            </a:r>
            <a:r>
              <a:rPr lang="fr-FR" sz="25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DFASM</a:t>
            </a:r>
            <a:r>
              <a:rPr b="0" i="0" lang="fr-FR" sz="25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500"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L’année suivante :</a:t>
            </a:r>
            <a:r>
              <a:rPr lang="fr-FR" sz="19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 parrainer les futurs étudiants candidats au départ en stage d’été, promouvoir les stages d’été (portes ouvertes UBO, réunions d’informations, etc.).</a:t>
            </a:r>
            <a:endParaRPr sz="1500">
              <a:solidFill>
                <a:srgbClr val="1155CC"/>
              </a:solidFill>
            </a:endParaRPr>
          </a:p>
        </p:txBody>
      </p:sp>
      <p:pic>
        <p:nvPicPr>
          <p:cNvPr descr="https://www.univ-brest.fr/sites/nouveau.univ-brest.fr/files/2023-05/logo-ubo-faculte-medecine_0.png" id="327" name="Google Shape;32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88299" y="3111101"/>
            <a:ext cx="2086201" cy="224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 txBox="1"/>
          <p:nvPr/>
        </p:nvSpPr>
        <p:spPr>
          <a:xfrm>
            <a:off x="640973" y="669559"/>
            <a:ext cx="9225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Engagements des stagiaires d’été </a:t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p34"/>
          <p:cNvSpPr txBox="1"/>
          <p:nvPr/>
        </p:nvSpPr>
        <p:spPr>
          <a:xfrm>
            <a:off x="134472" y="1665429"/>
            <a:ext cx="11672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1"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Validation du stage à l’étranger ou en DROM-COM</a:t>
            </a: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002060"/>
              </a:solidFill>
            </a:endParaRPr>
          </a:p>
          <a:p>
            <a:pPr indent="0" lvl="1" marL="26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2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Valorisation des points PARCOURS pour </a:t>
            </a: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DFASM</a:t>
            </a:r>
            <a:r>
              <a:rPr b="0" i="0" lang="fr-FR" sz="22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fr-FR"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International 20 points, Hors-subdivision 15 points.</a:t>
            </a:r>
            <a:endParaRPr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1"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Adopter la même posture professionnelle que celle qui est demandée en stage au CHRU de Brest (probité, égalité de traitement, neutralité, respect du secret médical, etc.)</a:t>
            </a:r>
            <a:endParaRPr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1"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En cas de retour prématuré ou de non suivi du stage</a:t>
            </a:r>
            <a:endParaRPr>
              <a:solidFill>
                <a:srgbClr val="002060"/>
              </a:solidFill>
            </a:endParaRPr>
          </a:p>
          <a:p>
            <a:pPr indent="0" lvl="0" marL="26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remboursement de la bourse éventuellement obtenu.</a:t>
            </a:r>
            <a:endParaRPr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200"/>
              <a:buFont typeface="Noto Sans Symbols"/>
              <a:buChar char="⮚"/>
            </a:pPr>
            <a:r>
              <a:rPr b="1" lang="fr-FR" sz="22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Promouvoir les stages d’été </a:t>
            </a:r>
            <a:r>
              <a:rPr lang="fr-FR" sz="22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(portes ouvertes UBO Fac de médecine, réunions d’informations, etc.), parrainer les prochains étudiants.</a:t>
            </a:r>
            <a:endParaRPr sz="22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s://www.univ-brest.fr/sites/nouveau.univ-brest.fr/files/2023-05/logo-ubo-faculte-medecine_0.png" id="335" name="Google Shape;33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4"/>
          <p:cNvSpPr txBox="1"/>
          <p:nvPr/>
        </p:nvSpPr>
        <p:spPr>
          <a:xfrm>
            <a:off x="5173675" y="2911125"/>
            <a:ext cx="707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900" y="793624"/>
            <a:ext cx="9370200" cy="52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00" y="479775"/>
            <a:ext cx="10240325" cy="576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550" y="513800"/>
            <a:ext cx="10365150" cy="58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/>
          <p:nvPr/>
        </p:nvSpPr>
        <p:spPr>
          <a:xfrm>
            <a:off x="582706" y="641430"/>
            <a:ext cx="9773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44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Commission Relations Internationales </a:t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582700" y="1555375"/>
            <a:ext cx="9598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Ses missions</a:t>
            </a:r>
            <a:r>
              <a:rPr b="1" lang="fr-FR" sz="23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b="1"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90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1  </a:t>
            </a:r>
            <a:r>
              <a:rPr b="1" lang="fr-FR"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Gestion pédagogique des programmes Erasmus : étudiants entrants, sortants</a:t>
            </a:r>
            <a:endParaRPr b="1" sz="1600"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60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2  </a:t>
            </a:r>
            <a:r>
              <a:rPr b="1" lang="fr-FR"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Stages d’été en mobilité</a:t>
            </a:r>
            <a:endParaRPr b="1" sz="1600"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60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3  </a:t>
            </a:r>
            <a:r>
              <a:rPr b="1" lang="fr-FR"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Missions humanitaires</a:t>
            </a:r>
            <a:endParaRPr b="1" sz="1600"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60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4  </a:t>
            </a:r>
            <a:r>
              <a:rPr b="1" lang="fr-FR"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Mobilités recherches internationales des HU</a:t>
            </a:r>
            <a:endParaRPr b="1" sz="1600"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60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5  </a:t>
            </a:r>
            <a:r>
              <a:rPr b="1" lang="fr-FR"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Participation à la gouvernance SCOPE, SCORE, InterCHU</a:t>
            </a:r>
            <a:endParaRPr b="1"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963697" y="4530800"/>
            <a:ext cx="33546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Enseignants </a:t>
            </a:r>
            <a:r>
              <a:rPr b="1"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b="1" sz="1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Béatrice Cochener-Lamard</a:t>
            </a:r>
            <a:endParaRPr>
              <a:solidFill>
                <a:srgbClr val="1155C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Armelle Gentric</a:t>
            </a:r>
            <a:endParaRPr>
              <a:solidFill>
                <a:srgbClr val="1155C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Frédéric Dubrana</a:t>
            </a:r>
            <a:endParaRPr b="1" sz="20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Cécile Aubron</a:t>
            </a:r>
            <a:endParaRPr>
              <a:solidFill>
                <a:srgbClr val="1155C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Marie</a:t>
            </a: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Bérengère </a:t>
            </a: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Troadec</a:t>
            </a:r>
            <a:endParaRPr>
              <a:solidFill>
                <a:srgbClr val="1155C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Nathalie Douet-Guilbert </a:t>
            </a:r>
            <a:endParaRPr sz="1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3630706" y="4136350"/>
            <a:ext cx="2211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rgbClr val="1C4587"/>
                </a:solidFill>
                <a:latin typeface="Trebuchet MS"/>
                <a:ea typeface="Trebuchet MS"/>
                <a:cs typeface="Trebuchet MS"/>
                <a:sym typeface="Trebuchet MS"/>
              </a:rPr>
              <a:t>Composition :</a:t>
            </a:r>
            <a:endParaRPr b="1" sz="2300">
              <a:solidFill>
                <a:srgbClr val="1C458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4704350" y="4572000"/>
            <a:ext cx="30816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Administratifs </a:t>
            </a:r>
            <a:r>
              <a:rPr b="1"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>
              <a:solidFill>
                <a:srgbClr val="1155C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Mathieu Inizan</a:t>
            </a:r>
            <a:endParaRPr>
              <a:solidFill>
                <a:srgbClr val="1155C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Solenn </a:t>
            </a: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Têtu</a:t>
            </a:r>
            <a:endParaRPr>
              <a:solidFill>
                <a:srgbClr val="1155C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Michèle Métivier</a:t>
            </a:r>
            <a:endParaRPr sz="1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7785826" y="4572000"/>
            <a:ext cx="2943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Étudiants</a:t>
            </a:r>
            <a:r>
              <a:rPr b="1" lang="fr-FR" sz="21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b="1" sz="1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Elu </a:t>
            </a:r>
            <a:r>
              <a:rPr b="1"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UFR</a:t>
            </a: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 (+ </a:t>
            </a: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suppléant</a:t>
            </a:r>
            <a:r>
              <a:rPr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4670612" y="5884383"/>
            <a:ext cx="294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Représentant de la DEVE</a:t>
            </a:r>
            <a:endParaRPr b="1" sz="1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9" name="Google Shape;2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731" y="316175"/>
            <a:ext cx="1369469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univ-brest.fr/sites/nouveau.univ-brest.fr/files/2023-05/logo-ubo-faculte-medecine_0.png" id="210" name="Google Shape;21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62063" y="4521600"/>
            <a:ext cx="1706000" cy="17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350" y="471425"/>
            <a:ext cx="10279301" cy="57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731" y="316175"/>
            <a:ext cx="1369469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univ-brest.fr/sites/nouveau.univ-brest.fr/files/2023-05/logo-ubo-faculte-medecine_0.png" id="362" name="Google Shape;36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9"/>
          <p:cNvSpPr txBox="1"/>
          <p:nvPr/>
        </p:nvSpPr>
        <p:spPr>
          <a:xfrm>
            <a:off x="436725" y="1078175"/>
            <a:ext cx="10010700" cy="29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3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 Contact : </a:t>
            </a:r>
            <a:endParaRPr b="1" sz="33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3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 Michèle METIVIER </a:t>
            </a:r>
            <a:endParaRPr b="1" sz="33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3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 ☎  02 98 01 64 42</a:t>
            </a:r>
            <a:endParaRPr b="1" sz="33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3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fr-FR" sz="49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📧</a:t>
            </a:r>
            <a:r>
              <a:rPr b="1" lang="fr-FR" sz="33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relations-internationales.medecine@univ-brest.fr</a:t>
            </a:r>
            <a:endParaRPr b="1"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4" name="Google Shape;36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4153" y="3599875"/>
            <a:ext cx="2335825" cy="314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+ : Le programme d'échanges d'étudiants de l'UE" id="369" name="Google Shape;369;p4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971525" y="727715"/>
            <a:ext cx="10344174" cy="581595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0"/>
          <p:cNvSpPr/>
          <p:nvPr/>
        </p:nvSpPr>
        <p:spPr>
          <a:xfrm>
            <a:off x="285725" y="1279475"/>
            <a:ext cx="11592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Témoignages expériences étudiants</a:t>
            </a:r>
            <a:br>
              <a:rPr b="1" lang="fr-FR" sz="40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sz="2600">
              <a:solidFill>
                <a:srgbClr val="1155C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Questions/réponses public</a:t>
            </a:r>
            <a:endParaRPr b="1" sz="2600">
              <a:solidFill>
                <a:srgbClr val="1155C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1" name="Google Shape;37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2731" y="316175"/>
            <a:ext cx="1369469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univ-brest.fr/sites/nouveau.univ-brest.fr/files/2023-05/logo-ubo-faculte-medecine_0.png" id="372" name="Google Shape;37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0"/>
          <p:cNvSpPr txBox="1"/>
          <p:nvPr/>
        </p:nvSpPr>
        <p:spPr>
          <a:xfrm>
            <a:off x="914025" y="6262225"/>
            <a:ext cx="35007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">
                <a:solidFill>
                  <a:srgbClr val="1C4587"/>
                </a:solidFill>
                <a:latin typeface="Trebuchet MS"/>
                <a:ea typeface="Trebuchet MS"/>
                <a:cs typeface="Trebuchet MS"/>
                <a:sym typeface="Trebuchet MS"/>
              </a:rPr>
              <a:t>© Shutterstock / Prostock-studio</a:t>
            </a:r>
            <a:endParaRPr sz="500">
              <a:solidFill>
                <a:srgbClr val="1C458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/>
          <p:nvPr/>
        </p:nvSpPr>
        <p:spPr>
          <a:xfrm>
            <a:off x="582706" y="717630"/>
            <a:ext cx="7289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Départs Erasmus en DFGSM3</a:t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605117" y="1819836"/>
            <a:ext cx="9515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Mobilités au 1</a:t>
            </a:r>
            <a:r>
              <a:rPr b="1" baseline="30000" lang="fr-FR" sz="2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er</a:t>
            </a:r>
            <a:r>
              <a:rPr b="1" lang="fr-FR" sz="2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semestre (principalement) ou à l’année</a:t>
            </a:r>
            <a:endParaRPr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Destinations proposées pour l’année 2024 : </a:t>
            </a:r>
            <a:endParaRPr sz="2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1280575" y="3051325"/>
            <a:ext cx="8164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7812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9" name="Google Shape;2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731" y="316175"/>
            <a:ext cx="1369469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univ-brest.fr/sites/nouveau.univ-brest.fr/files/2023-05/logo-ubo-faculte-medecine_0.png" id="220" name="Google Shape;22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9824" y="3504338"/>
            <a:ext cx="1867625" cy="304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2700" y="3051319"/>
            <a:ext cx="5489099" cy="363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/>
          <p:nvPr/>
        </p:nvSpPr>
        <p:spPr>
          <a:xfrm>
            <a:off x="675026" y="1670075"/>
            <a:ext cx="970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Pré-requis  : être étudiant en DFGSM2, ne pas avoir de dettes</a:t>
            </a:r>
            <a:endParaRPr sz="1500">
              <a:solidFill>
                <a:srgbClr val="1155CC"/>
              </a:solidFill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291306" y="2085573"/>
            <a:ext cx="11609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Déposer dossier AVANT le 19 janvier 2024 sous format numérique à l’adresse suivante : relations-internationales.medecine@univ-brest.fr</a:t>
            </a:r>
            <a:endParaRPr>
              <a:solidFill>
                <a:srgbClr val="002060"/>
              </a:solidFill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b="0" i="0" lang="fr-FR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Lettre de motivation (cohérence du projet de mobilité, de la destination…)</a:t>
            </a:r>
            <a:endParaRPr b="0" i="0" sz="18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b="0" i="0" lang="fr-FR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CV </a:t>
            </a:r>
            <a:endParaRPr>
              <a:solidFill>
                <a:srgbClr val="002060"/>
              </a:solidFill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b="0" i="0" lang="fr-FR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Niveau de langue minimal (selon les destinations des niveaux de langue sont requis)</a:t>
            </a:r>
            <a:endParaRPr>
              <a:solidFill>
                <a:srgbClr val="002060"/>
              </a:solidFill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b="0" i="0" lang="fr-FR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Feuille de renseignement pour définir 3 choix de destination  avec ordre de priorité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291300" y="4652200"/>
            <a:ext cx="11914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Audition en MARS 2024 des étudiants candidats ayant validés sans session de rattrapage leur 1</a:t>
            </a:r>
            <a:r>
              <a:rPr b="1" baseline="30000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er</a:t>
            </a: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semestre, avec le jury composé de 3 membres de la commission RI.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id="230" name="Google Shape;2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731" y="316175"/>
            <a:ext cx="1369469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univ-brest.fr/sites/nouveau.univ-brest.fr/files/2023-05/logo-ubo-faculte-medecine_0.png" id="231" name="Google Shape;23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61675" y="2825200"/>
            <a:ext cx="2230425" cy="22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/>
          <p:nvPr/>
        </p:nvSpPr>
        <p:spPr>
          <a:xfrm>
            <a:off x="582706" y="641430"/>
            <a:ext cx="9562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Modalités de sélection des étudiants </a:t>
            </a:r>
            <a:endParaRPr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Erasmus en DFGSM3 (suite)</a:t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206200" y="2498750"/>
            <a:ext cx="117459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Sélection des candidatures et des destinations par la commission RI aux mois de mars et avril 2024.</a:t>
            </a:r>
            <a:endParaRPr>
              <a:solidFill>
                <a:srgbClr val="002060"/>
              </a:solidFill>
            </a:endParaRPr>
          </a:p>
          <a:p>
            <a:pPr indent="0" lvl="0" marL="360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Diffusion des résultats de sélection aux mois </a:t>
            </a: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d'avril</a:t>
            </a: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et mai 2024 - sous réserve de la validation du 2</a:t>
            </a:r>
            <a:r>
              <a:rPr b="1" baseline="30000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é</a:t>
            </a:r>
            <a:r>
              <a:rPr b="1" baseline="30000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me</a:t>
            </a: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semestre du DFGSM2.</a:t>
            </a:r>
            <a:endParaRPr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Préparation des démarches administratives à partir du mois de mai 2024.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731" y="316175"/>
            <a:ext cx="1369469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univ-brest.fr/sites/nouveau.univ-brest.fr/files/2023-05/logo-ubo-faculte-medecine_0.png" id="240" name="Google Shape;24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/>
          <p:nvPr/>
        </p:nvSpPr>
        <p:spPr>
          <a:xfrm>
            <a:off x="582706" y="565230"/>
            <a:ext cx="8865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Avant Départ Erasmus en DFGSM3</a:t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24"/>
          <p:cNvSpPr txBox="1"/>
          <p:nvPr/>
        </p:nvSpPr>
        <p:spPr>
          <a:xfrm>
            <a:off x="189368" y="1376010"/>
            <a:ext cx="116340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❑"/>
            </a:pP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Contacts à prendre avec la </a:t>
            </a: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DEVE mobilité</a:t>
            </a: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: Christelle Bideaux</a:t>
            </a:r>
            <a:endParaRPr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❑"/>
            </a:pP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Préparer son learning agreement (LA) sur la plateforme MoveON à faire valider par enseignant responsable du DFGSM (</a:t>
            </a: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30 ects</a:t>
            </a: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/semestre et cours en lien si possible avec ceux du semestre de DFGSM3).</a:t>
            </a:r>
            <a:endParaRPr sz="1600"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600">
              <a:solidFill>
                <a:srgbClr val="002060"/>
              </a:solidFill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❑"/>
            </a:pP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Faire valider son LA par l’enseignant responsable du DFGSM à Brest et par le référent de la Faculté d’accueil.</a:t>
            </a:r>
            <a:endParaRPr sz="1600">
              <a:solidFill>
                <a:srgbClr val="002060"/>
              </a:solidFill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❑"/>
            </a:pP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Voir les modalités éventuelles de financement :</a:t>
            </a:r>
            <a:endParaRPr sz="1600">
              <a:solidFill>
                <a:srgbClr val="002060"/>
              </a:solidFill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rebuchet MS"/>
              <a:buChar char="-"/>
            </a:pPr>
            <a:r>
              <a:rPr lang="fr-FR"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bourses Erasmus (voir avec la DEVE)</a:t>
            </a:r>
            <a:endParaRPr sz="1600">
              <a:solidFill>
                <a:srgbClr val="002060"/>
              </a:solidFill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rebuchet MS"/>
              <a:buChar char="-"/>
            </a:pPr>
            <a:r>
              <a:rPr lang="fr-FR"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recherche éventuelle d’autres financements : départements, mairies, etc.(sous conditions de ressources le plus souvent).</a:t>
            </a:r>
            <a:endParaRPr sz="1600">
              <a:solidFill>
                <a:srgbClr val="002060"/>
              </a:solidFill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❑"/>
            </a:pPr>
            <a:r>
              <a:rPr lang="fr-FR"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Aide des étudiants Erasmus expérimentés : tutorat.</a:t>
            </a:r>
            <a:endParaRPr sz="1600">
              <a:solidFill>
                <a:srgbClr val="002060"/>
              </a:solidFill>
            </a:endParaRPr>
          </a:p>
        </p:txBody>
      </p:sp>
      <p:pic>
        <p:nvPicPr>
          <p:cNvPr id="247" name="Google Shape;2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731" y="316175"/>
            <a:ext cx="1369469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univ-brest.fr/sites/nouveau.univ-brest.fr/files/2023-05/logo-ubo-faculte-medecine_0.png" id="248" name="Google Shape;24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9900" y="3727475"/>
            <a:ext cx="1892175" cy="133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/>
          <p:nvPr/>
        </p:nvSpPr>
        <p:spPr>
          <a:xfrm>
            <a:off x="582706" y="793830"/>
            <a:ext cx="97858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Pendant le séjour Erasmus en DFGSM3</a:t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279016" y="2142492"/>
            <a:ext cx="116340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Validation du (ou des) semestre(s) selon les MCC Erasmus de la Faculté de M</a:t>
            </a:r>
            <a:r>
              <a:rPr b="1" lang="fr-F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édecine Brest</a:t>
            </a:r>
            <a:endParaRPr b="1" sz="2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Si non validation du semestre =&gt; redoublement du DFGSM3.</a:t>
            </a:r>
            <a:endParaRPr>
              <a:solidFill>
                <a:srgbClr val="002060"/>
              </a:solidFill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En cas de modification d’enseignements en cours de séjo</a:t>
            </a:r>
            <a:r>
              <a:rPr lang="fr-FR" sz="20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ur, </a:t>
            </a:r>
            <a:r>
              <a:rPr b="1" lang="fr-FR" sz="20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il faudra également modifier</a:t>
            </a:r>
            <a:r>
              <a:rPr b="1" lang="fr-FR" sz="20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 le Learning Agreement </a:t>
            </a:r>
            <a:r>
              <a:rPr lang="fr-FR" sz="20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après accord du responsable pédagogique de la Faculté d’origine et </a:t>
            </a:r>
            <a:r>
              <a:rPr lang="fr-FR" sz="20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d'accueil.</a:t>
            </a:r>
            <a:endParaRPr sz="20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Contacts possibles tout au long du séjour </a:t>
            </a:r>
            <a:r>
              <a:rPr lang="fr-FR" sz="20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avec le responsable du DFGSM et/ou la scolarité et/ou la CARE et/ou la DEVE pour toutes questions (difficultés, etc.).</a:t>
            </a:r>
            <a:endParaRPr sz="1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6" name="Google Shape;2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731" y="316175"/>
            <a:ext cx="1369469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univ-brest.fr/sites/nouveau.univ-brest.fr/files/2023-05/logo-ubo-faculte-medecine_0.png" id="257" name="Google Shape;25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09524" y="2610175"/>
            <a:ext cx="1602275" cy="1637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/>
          <p:nvPr/>
        </p:nvSpPr>
        <p:spPr>
          <a:xfrm>
            <a:off x="206185" y="793830"/>
            <a:ext cx="102803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Au retour du séjour Erasmus en DFGSM3</a:t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279016" y="2142492"/>
            <a:ext cx="116340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Trebuchet MS"/>
              <a:buChar char="❏"/>
            </a:pPr>
            <a:r>
              <a:rPr lang="fr-FR" sz="25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Remettre au plus vite son relevé de notes (Transcript of Records - ToR) à la scolarité du DFGSM : </a:t>
            </a:r>
            <a:r>
              <a:rPr b="1" lang="fr-FR" sz="2500">
                <a:solidFill>
                  <a:srgbClr val="0020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dfgsm@univ-brest.fr</a:t>
            </a:r>
            <a:endParaRPr b="1" sz="25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Trebuchet MS"/>
              <a:buChar char="❏"/>
            </a:pPr>
            <a:r>
              <a:rPr b="0" i="0" lang="fr-FR" sz="25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Avis de la commission RI.</a:t>
            </a:r>
            <a:endParaRPr b="0" i="0" sz="25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Trebuchet MS"/>
              <a:buChar char="❏"/>
            </a:pPr>
            <a:r>
              <a:rPr b="0" i="0" lang="fr-FR" sz="25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Validation finale des résultats par le jury du DFGSM3.</a:t>
            </a:r>
            <a:endParaRPr sz="2500"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L’année suivante :</a:t>
            </a:r>
            <a:r>
              <a:rPr lang="fr-FR" sz="19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 parrainer les futurs étudiants candidats au départ Erasmus, promouvoir les séjours Erasmus (portes ouvertes UBO, Erasmus days, réunions d’informations, etc.).</a:t>
            </a:r>
            <a:endParaRPr sz="1500">
              <a:solidFill>
                <a:srgbClr val="1155CC"/>
              </a:solidFill>
            </a:endParaRPr>
          </a:p>
        </p:txBody>
      </p:sp>
      <p:pic>
        <p:nvPicPr>
          <p:cNvPr id="265" name="Google Shape;2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2731" y="316175"/>
            <a:ext cx="1369469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univ-brest.fr/sites/nouveau.univ-brest.fr/files/2023-05/logo-ubo-faculte-medecine_0.png" id="266" name="Google Shape;26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64274" y="2807126"/>
            <a:ext cx="2086201" cy="224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/>
          <p:nvPr/>
        </p:nvSpPr>
        <p:spPr>
          <a:xfrm>
            <a:off x="640973" y="669559"/>
            <a:ext cx="9225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Engagements des étudiants Erasmus </a:t>
            </a:r>
            <a:endParaRPr sz="44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134472" y="1665429"/>
            <a:ext cx="116721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1"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Valider son semestre à l’étranger (30 ects) : </a:t>
            </a: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suivi des cours et présentation aux examens.</a:t>
            </a:r>
            <a:endParaRPr>
              <a:solidFill>
                <a:srgbClr val="002060"/>
              </a:solidFill>
            </a:endParaRPr>
          </a:p>
          <a:p>
            <a:pPr indent="0" lvl="1" marL="26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2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Valorisation des points PARCOURS pour DFASM3 : </a:t>
            </a:r>
            <a:r>
              <a:rPr b="0" i="0" lang="fr-FR" sz="20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Erasmus 6 mois 40 points, 1 an 60 points.</a:t>
            </a:r>
            <a:endParaRPr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1"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Vérifier </a:t>
            </a:r>
            <a:r>
              <a:rPr b="1"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et s’engager à étudier les enseignements dispensés en autonomie à Brest sur le Semestre en cours, </a:t>
            </a: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si non dispensés au cours de la mobilité et/ou en cas de nécessité d’un rattrapage à Brest sur un ou plusieurs enseignements (à vérifier avec responsable pédagogique) et </a:t>
            </a:r>
            <a:r>
              <a:rPr b="1"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connaître</a:t>
            </a:r>
            <a:r>
              <a:rPr b="1"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les MCC Erasmus.</a:t>
            </a:r>
            <a:endParaRPr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1"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En cas de retour prématuré ou de non suivi ou non présentation aux examens</a:t>
            </a:r>
            <a:endParaRPr>
              <a:solidFill>
                <a:srgbClr val="002060"/>
              </a:solidFill>
            </a:endParaRPr>
          </a:p>
          <a:p>
            <a:pPr indent="0" lvl="0" marL="26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remboursement de la bourse éventuellement obtenu.</a:t>
            </a:r>
            <a:endParaRPr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200"/>
              <a:buFont typeface="Noto Sans Symbols"/>
              <a:buChar char="⮚"/>
            </a:pPr>
            <a:r>
              <a:rPr b="1" lang="fr-FR" sz="22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Promouvoir les séjours Erasmus </a:t>
            </a:r>
            <a:r>
              <a:rPr lang="fr-FR" sz="22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(portes ouvertes </a:t>
            </a:r>
            <a:r>
              <a:rPr lang="fr-FR" sz="22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UBO Fac</a:t>
            </a:r>
            <a:r>
              <a:rPr lang="fr-FR" sz="22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 de médecine, Erasmus days, réunions d’informations, etc.), parrainer les prochains étudiants.</a:t>
            </a:r>
            <a:endParaRPr sz="22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4" name="Google Shape;2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2731" y="316175"/>
            <a:ext cx="1369469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univ-brest.fr/sites/nouveau.univ-brest.fr/files/2023-05/logo-ubo-faculte-medecine_0.png" id="275" name="Google Shape;27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4800" y="-152399"/>
            <a:ext cx="3693538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 txBox="1"/>
          <p:nvPr/>
        </p:nvSpPr>
        <p:spPr>
          <a:xfrm>
            <a:off x="5145200" y="2920625"/>
            <a:ext cx="707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